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290" r:id="rId5"/>
  </p:sldIdLst>
  <p:sldSz cx="6858000" cy="9906000" type="A4"/>
  <p:notesSz cx="6807200" cy="9939338"/>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97" autoAdjust="0"/>
    <p:restoredTop sz="96829" autoAdjust="0"/>
  </p:normalViewPr>
  <p:slideViewPr>
    <p:cSldViewPr snapToGrid="0" snapToObjects="1">
      <p:cViewPr>
        <p:scale>
          <a:sx n="100" d="100"/>
          <a:sy n="100" d="100"/>
        </p:scale>
        <p:origin x="1644" y="-2358"/>
      </p:cViewPr>
      <p:guideLst>
        <p:guide orient="horz" pos="3120"/>
        <p:guide pos="2160"/>
      </p:guideLst>
    </p:cSldViewPr>
  </p:slideViewPr>
  <p:notesTextViewPr>
    <p:cViewPr>
      <p:scale>
        <a:sx n="100" d="100"/>
        <a:sy n="100" d="100"/>
      </p:scale>
      <p:origin x="0" y="0"/>
    </p:cViewPr>
  </p:notesTextViewPr>
  <p:sorterViewPr>
    <p:cViewPr>
      <p:scale>
        <a:sx n="100" d="100"/>
        <a:sy n="100" d="100"/>
      </p:scale>
      <p:origin x="0" y="2214"/>
    </p:cViewPr>
  </p:sorterViewPr>
  <p:notesViewPr>
    <p:cSldViewPr snapToGrid="0" snapToObjects="1">
      <p:cViewPr varScale="1">
        <p:scale>
          <a:sx n="76" d="100"/>
          <a:sy n="76" d="100"/>
        </p:scale>
        <p:origin x="-828" y="-10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C5077A1-450E-408F-B206-3DB20FCC2838}" type="datetimeFigureOut">
              <a:rPr kumimoji="1" lang="ja-JP" altLang="en-US" smtClean="0"/>
              <a:t>2024/7/9</a:t>
            </a:fld>
            <a:endParaRPr kumimoji="1" lang="ja-JP" altLang="en-US"/>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FF8625AC-4554-441D-9B7A-8D9BEC8F0E3F}" type="slidenum">
              <a:rPr kumimoji="1" lang="ja-JP" altLang="en-US" smtClean="0"/>
              <a:t>‹#›</a:t>
            </a:fld>
            <a:endParaRPr kumimoji="1" lang="ja-JP" altLang="en-US"/>
          </a:p>
        </p:txBody>
      </p:sp>
    </p:spTree>
    <p:extLst>
      <p:ext uri="{BB962C8B-B14F-4D97-AF65-F5344CB8AC3E}">
        <p14:creationId xmlns:p14="http://schemas.microsoft.com/office/powerpoint/2010/main" val="42142365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844754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741080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3902058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261601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2179408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C6018D4-0BCC-474B-BAB3-076CC35EE01F}" type="datetimeFigureOut">
              <a:rPr kumimoji="1" lang="ja-JP" altLang="en-US" smtClean="0"/>
              <a:t>2024/7/9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791587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C6018D4-0BCC-474B-BAB3-076CC35EE01F}" type="datetimeFigureOut">
              <a:rPr kumimoji="1" lang="ja-JP" altLang="en-US" smtClean="0"/>
              <a:t>2024/7/9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733687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C6018D4-0BCC-474B-BAB3-076CC35EE01F}" type="datetimeFigureOut">
              <a:rPr kumimoji="1" lang="ja-JP" altLang="en-US" smtClean="0"/>
              <a:t>2024/7/9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3432357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C6018D4-0BCC-474B-BAB3-076CC35EE01F}" type="datetimeFigureOut">
              <a:rPr kumimoji="1" lang="ja-JP" altLang="en-US" smtClean="0"/>
              <a:t>2024/7/9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067491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6018D4-0BCC-474B-BAB3-076CC35EE01F}" type="datetimeFigureOut">
              <a:rPr kumimoji="1" lang="ja-JP" altLang="en-US" smtClean="0"/>
              <a:t>2024/7/9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3273231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6018D4-0BCC-474B-BAB3-076CC35EE01F}" type="datetimeFigureOut">
              <a:rPr kumimoji="1" lang="ja-JP" altLang="en-US" smtClean="0"/>
              <a:t>2024/7/9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978433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EC6018D4-0BCC-474B-BAB3-076CC35EE01F}" type="datetimeFigureOut">
              <a:rPr kumimoji="1" lang="ja-JP" altLang="en-US" smtClean="0"/>
              <a:t>2024/7/9</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2632476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14116" y="8270476"/>
            <a:ext cx="6301422" cy="276999"/>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kumimoji="1" lang="ja-JP" altLang="en-US" sz="1200" dirty="0"/>
              <a:t>氏名</a:t>
            </a:r>
            <a:r>
              <a:rPr kumimoji="1" lang="en-US" altLang="ja-JP" sz="1200" dirty="0"/>
              <a:t>:</a:t>
            </a:r>
            <a:r>
              <a:rPr kumimoji="1" lang="ja-JP" altLang="en-US" sz="1200" dirty="0"/>
              <a:t>　　　　　　　　　　　　　　</a:t>
            </a:r>
            <a:r>
              <a:rPr kumimoji="1" lang="en-US" altLang="ja-JP" sz="1200" dirty="0"/>
              <a:t>TEL:</a:t>
            </a:r>
            <a:r>
              <a:rPr kumimoji="1" lang="ja-JP" altLang="en-US" sz="1200" dirty="0"/>
              <a:t>　　　　　　　　　　　　　　お支払方法</a:t>
            </a:r>
            <a:r>
              <a:rPr lang="ja-JP" altLang="en-US" sz="1200" dirty="0"/>
              <a:t>（</a:t>
            </a:r>
            <a:r>
              <a:rPr lang="en-US" altLang="ja-JP" sz="1200" dirty="0"/>
              <a:t>○</a:t>
            </a:r>
            <a:r>
              <a:rPr lang="ja-JP" altLang="en-US" sz="1200" dirty="0"/>
              <a:t>で囲む）　</a:t>
            </a:r>
            <a:r>
              <a:rPr lang="en-US" altLang="ja-JP" sz="1200" dirty="0"/>
              <a:t> </a:t>
            </a:r>
            <a:r>
              <a:rPr lang="ja-JP" altLang="en-US" sz="1200" dirty="0"/>
              <a:t>校費・私費</a:t>
            </a:r>
            <a:r>
              <a:rPr kumimoji="1" lang="en-US" altLang="ja-JP" sz="1200" dirty="0"/>
              <a:t> </a:t>
            </a:r>
            <a:r>
              <a:rPr kumimoji="1" lang="ja-JP" altLang="en-US" sz="1200" dirty="0"/>
              <a:t>　　　　</a:t>
            </a:r>
          </a:p>
        </p:txBody>
      </p:sp>
      <p:sp>
        <p:nvSpPr>
          <p:cNvPr id="5" name="テキスト ボックス 4"/>
          <p:cNvSpPr txBox="1"/>
          <p:nvPr/>
        </p:nvSpPr>
        <p:spPr>
          <a:xfrm>
            <a:off x="294425" y="8753419"/>
            <a:ext cx="6292375" cy="276999"/>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ja-JP" sz="1200"/>
              <a:t>学部名；　　　　　　 　　</a:t>
            </a:r>
            <a:r>
              <a:rPr lang="ja-JP" altLang="en-US" sz="1200"/>
              <a:t>　　　</a:t>
            </a:r>
            <a:r>
              <a:rPr lang="ja-JP" altLang="ja-JP" sz="1200"/>
              <a:t>学科名：　　　　　　　</a:t>
            </a:r>
            <a:r>
              <a:rPr lang="ja-JP" altLang="en-US" sz="1200"/>
              <a:t>　　　　　</a:t>
            </a:r>
            <a:r>
              <a:rPr lang="ja-JP" altLang="ja-JP" sz="1200"/>
              <a:t>研究科</a:t>
            </a:r>
            <a:r>
              <a:rPr lang="en-US" altLang="ja-JP" sz="1200"/>
              <a:t>or</a:t>
            </a:r>
            <a:r>
              <a:rPr lang="ja-JP" altLang="ja-JP" sz="1200"/>
              <a:t>研究室名：　　　　　　　　　　　　　</a:t>
            </a:r>
          </a:p>
        </p:txBody>
      </p:sp>
      <p:cxnSp>
        <p:nvCxnSpPr>
          <p:cNvPr id="6" name="直線コネクタ 5"/>
          <p:cNvCxnSpPr/>
          <p:nvPr/>
        </p:nvCxnSpPr>
        <p:spPr>
          <a:xfrm>
            <a:off x="322837" y="8646547"/>
            <a:ext cx="6212324" cy="0"/>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直線コネクタ 6"/>
          <p:cNvCxnSpPr/>
          <p:nvPr/>
        </p:nvCxnSpPr>
        <p:spPr>
          <a:xfrm>
            <a:off x="294425" y="9092478"/>
            <a:ext cx="6301421" cy="0"/>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pic>
        <p:nvPicPr>
          <p:cNvPr id="10" name="図 9" descr="大学生協ロゴ のコピー.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7638" y="9333087"/>
            <a:ext cx="412067" cy="490025"/>
          </a:xfrm>
          <a:prstGeom prst="rect">
            <a:avLst/>
          </a:prstGeom>
        </p:spPr>
      </p:pic>
      <p:sp>
        <p:nvSpPr>
          <p:cNvPr id="12" name="テキスト ボックス 15"/>
          <p:cNvSpPr txBox="1"/>
          <p:nvPr/>
        </p:nvSpPr>
        <p:spPr>
          <a:xfrm>
            <a:off x="4779614" y="9391261"/>
            <a:ext cx="1755547" cy="246221"/>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kumimoji="1" lang="ja-JP" altLang="en-US" sz="1000" dirty="0"/>
              <a:t>発行：</a:t>
            </a:r>
            <a:r>
              <a:rPr kumimoji="1" lang="en-US" altLang="ja-JP" sz="1000" dirty="0"/>
              <a:t>2024</a:t>
            </a:r>
            <a:r>
              <a:rPr kumimoji="1" lang="ja-JP" altLang="en-US" sz="1000" dirty="0"/>
              <a:t>年</a:t>
            </a:r>
            <a:r>
              <a:rPr kumimoji="1" lang="en-US" altLang="ja-JP" sz="1000" dirty="0"/>
              <a:t>7</a:t>
            </a:r>
            <a:r>
              <a:rPr kumimoji="1" lang="ja-JP" altLang="en-US" sz="1000" dirty="0"/>
              <a:t>月</a:t>
            </a:r>
            <a:r>
              <a:rPr lang="en-US" altLang="ja-JP" sz="1000" dirty="0"/>
              <a:t>09</a:t>
            </a:r>
            <a:r>
              <a:rPr kumimoji="1" lang="ja-JP" altLang="en-US" sz="1000" dirty="0"/>
              <a:t>日</a:t>
            </a:r>
          </a:p>
        </p:txBody>
      </p:sp>
      <p:sp>
        <p:nvSpPr>
          <p:cNvPr id="19" name="テキスト ボックス 18"/>
          <p:cNvSpPr txBox="1"/>
          <p:nvPr/>
        </p:nvSpPr>
        <p:spPr>
          <a:xfrm>
            <a:off x="233083" y="6304081"/>
            <a:ext cx="6555589" cy="706668"/>
          </a:xfrm>
          <a:prstGeom prst="rect">
            <a:avLst/>
          </a:prstGeom>
          <a:noFill/>
        </p:spPr>
        <p:txBody>
          <a:bodyPr wrap="square" rtlCol="0">
            <a:spAutoFit/>
          </a:bodyPr>
          <a:lstStyle/>
          <a:p>
            <a:pPr algn="ctr">
              <a:lnSpc>
                <a:spcPct val="110000"/>
              </a:lnSpc>
            </a:pPr>
            <a:r>
              <a:rPr kumimoji="1" lang="ja-JP" altLang="en-US" sz="2400" dirty="0">
                <a:solidFill>
                  <a:srgbClr val="FF0000"/>
                </a:solidFill>
                <a:latin typeface="ＭＳ Ｐゴシック" panose="020B0600070205080204" pitchFamily="50" charset="-128"/>
                <a:ea typeface="ＭＳ Ｐゴシック" panose="020B0600070205080204" pitchFamily="50" charset="-128"/>
                <a:cs typeface="ヒラギノ角ゴ Std W8"/>
              </a:rPr>
              <a:t>組合員価格は生協店舗にお尋ねください</a:t>
            </a:r>
            <a:endParaRPr lang="en-US" altLang="ja-JP" sz="2400" dirty="0">
              <a:solidFill>
                <a:srgbClr val="FF0000"/>
              </a:solidFill>
              <a:latin typeface="ＭＳ Ｐゴシック" panose="020B0600070205080204" pitchFamily="50" charset="-128"/>
              <a:ea typeface="ＭＳ Ｐゴシック" panose="020B0600070205080204" pitchFamily="50" charset="-128"/>
              <a:cs typeface="ヒラギノ角ゴ Std W8"/>
            </a:endParaRPr>
          </a:p>
          <a:p>
            <a:pPr algn="ctr">
              <a:lnSpc>
                <a:spcPct val="110000"/>
              </a:lnSpc>
            </a:pPr>
            <a:r>
              <a:rPr lang="ja-JP" altLang="en-US" sz="1400" dirty="0">
                <a:solidFill>
                  <a:srgbClr val="FF0000"/>
                </a:solidFill>
                <a:latin typeface="+mj-ea"/>
                <a:ea typeface="+mj-ea"/>
                <a:cs typeface="ヒラギノ角ゴ Std W8"/>
              </a:rPr>
              <a:t>＊海外からの仕入れのため為替レートの変動により価格は変動します。</a:t>
            </a:r>
            <a:endParaRPr lang="en-US" altLang="ja-JP" sz="1400" dirty="0">
              <a:solidFill>
                <a:srgbClr val="FF0000"/>
              </a:solidFill>
              <a:latin typeface="+mj-ea"/>
              <a:ea typeface="+mj-ea"/>
              <a:cs typeface="ヒラギノ角ゴ Std W8"/>
            </a:endParaRPr>
          </a:p>
        </p:txBody>
      </p:sp>
      <p:sp>
        <p:nvSpPr>
          <p:cNvPr id="21" name="テキスト ボックス 20"/>
          <p:cNvSpPr txBox="1"/>
          <p:nvPr/>
        </p:nvSpPr>
        <p:spPr>
          <a:xfrm>
            <a:off x="322837" y="5193063"/>
            <a:ext cx="2894215" cy="1107996"/>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en-US" sz="1100" b="1" dirty="0">
                <a:latin typeface="+mn-ea"/>
                <a:cs typeface="ヒラギノ角ゴ Pro W6"/>
              </a:rPr>
              <a:t>●著者</a:t>
            </a:r>
            <a:endParaRPr lang="en-US" altLang="ja-JP" sz="1100" b="1" dirty="0">
              <a:latin typeface="+mn-ea"/>
              <a:cs typeface="ヒラギノ角ゴ Pro W6"/>
            </a:endParaRPr>
          </a:p>
          <a:p>
            <a:r>
              <a:rPr lang="ja-JP" altLang="en-US" sz="1100" b="1" dirty="0">
                <a:latin typeface="+mn-ea"/>
                <a:cs typeface="ヒラギノ角ゴ Pro W6"/>
              </a:rPr>
              <a:t>●出版社：</a:t>
            </a:r>
            <a:r>
              <a:rPr lang="en-US" altLang="ja-JP" sz="1100" b="1" dirty="0">
                <a:latin typeface="+mn-ea"/>
                <a:cs typeface="ヒラギノ角ゴ Pro W6"/>
              </a:rPr>
              <a:t>Elsevier US</a:t>
            </a:r>
          </a:p>
          <a:p>
            <a:r>
              <a:rPr lang="ja-JP" altLang="en-US" sz="1100" b="1" dirty="0">
                <a:latin typeface="+mn-ea"/>
                <a:cs typeface="ヒラギノ角ゴ Pro W6"/>
              </a:rPr>
              <a:t>●</a:t>
            </a:r>
            <a:r>
              <a:rPr lang="en-US" altLang="ja-JP" sz="1100" b="1" dirty="0">
                <a:latin typeface="+mn-ea"/>
                <a:cs typeface="ヒラギノ角ゴ Pro W6"/>
              </a:rPr>
              <a:t>ISBN</a:t>
            </a:r>
            <a:r>
              <a:rPr lang="ja-JP" altLang="en-US" sz="1100" b="1" dirty="0">
                <a:latin typeface="+mn-ea"/>
                <a:cs typeface="ヒラギノ角ゴ Pro W6"/>
              </a:rPr>
              <a:t>：</a:t>
            </a:r>
            <a:r>
              <a:rPr lang="ja-JP" altLang="en-US" sz="1100" b="1" i="0" dirty="0">
                <a:effectLst/>
                <a:highlight>
                  <a:srgbClr val="FFFFFF"/>
                </a:highlight>
                <a:latin typeface="+mn-ea"/>
              </a:rPr>
              <a:t> </a:t>
            </a:r>
            <a:r>
              <a:rPr lang="en-US" altLang="ja-JP" sz="1100" b="1" i="0" dirty="0">
                <a:effectLst/>
                <a:highlight>
                  <a:srgbClr val="FFFFFF"/>
                </a:highlight>
                <a:latin typeface="+mn-ea"/>
              </a:rPr>
              <a:t>978-0-12-820480-1</a:t>
            </a:r>
          </a:p>
          <a:p>
            <a:r>
              <a:rPr lang="ja-JP" altLang="en-US" sz="1100" b="1" dirty="0">
                <a:latin typeface="+mn-ea"/>
                <a:cs typeface="ヒラギノ角ゴ Pro W6"/>
              </a:rPr>
              <a:t>●刊行：</a:t>
            </a:r>
            <a:r>
              <a:rPr lang="en-US" altLang="ja-JP" sz="1100" b="1" dirty="0">
                <a:latin typeface="+mn-ea"/>
                <a:cs typeface="ヒラギノ角ゴ Pro W6"/>
              </a:rPr>
              <a:t>2024</a:t>
            </a:r>
            <a:r>
              <a:rPr lang="ja-JP" altLang="en-US" sz="1100" b="1" dirty="0">
                <a:latin typeface="+mn-ea"/>
                <a:cs typeface="ヒラギノ角ゴ Pro W6"/>
              </a:rPr>
              <a:t>年</a:t>
            </a:r>
            <a:r>
              <a:rPr lang="en-US" altLang="ja-JP" sz="1100" b="1" dirty="0">
                <a:latin typeface="+mn-ea"/>
                <a:cs typeface="ヒラギノ角ゴ Pro W6"/>
              </a:rPr>
              <a:t>9</a:t>
            </a:r>
            <a:r>
              <a:rPr lang="ja-JP" altLang="en-US" sz="1100" b="1" dirty="0">
                <a:latin typeface="+mn-ea"/>
                <a:cs typeface="ヒラギノ角ゴ Pro W6"/>
              </a:rPr>
              <a:t>月</a:t>
            </a:r>
            <a:endParaRPr lang="en-US" altLang="ja-JP" sz="1100" b="1" dirty="0">
              <a:latin typeface="+mn-ea"/>
              <a:cs typeface="ヒラギノ角ゴ Pro W6"/>
            </a:endParaRPr>
          </a:p>
          <a:p>
            <a:r>
              <a:rPr lang="ja-JP" altLang="en-US" sz="1100" b="1" dirty="0">
                <a:latin typeface="+mn-ea"/>
                <a:cs typeface="ヒラギノ角ゴ Pro W6"/>
              </a:rPr>
              <a:t>●</a:t>
            </a:r>
            <a:r>
              <a:rPr lang="en-US" altLang="ja-JP" sz="1100" b="1" dirty="0">
                <a:latin typeface="+mn-ea"/>
                <a:cs typeface="ヒラギノ角ゴ Pro W6"/>
              </a:rPr>
              <a:t>hardcover</a:t>
            </a:r>
            <a:r>
              <a:rPr lang="en-US" altLang="ja-JP" sz="1100" b="1" i="0" dirty="0">
                <a:solidFill>
                  <a:srgbClr val="333333"/>
                </a:solidFill>
                <a:effectLst/>
                <a:highlight>
                  <a:srgbClr val="FFFFFF"/>
                </a:highlight>
                <a:latin typeface="+mn-ea"/>
              </a:rPr>
              <a:t>/</a:t>
            </a:r>
            <a:r>
              <a:rPr lang="en-US" altLang="ja-JP" sz="1100" b="1" dirty="0">
                <a:highlight>
                  <a:srgbClr val="F8FFF8"/>
                </a:highlight>
                <a:latin typeface="+mn-ea"/>
              </a:rPr>
              <a:t>6100p.</a:t>
            </a:r>
            <a:endParaRPr lang="en-US" altLang="ja-JP" sz="1100" b="1" i="0" dirty="0">
              <a:effectLst/>
              <a:highlight>
                <a:srgbClr val="F8FFF8"/>
              </a:highlight>
              <a:latin typeface="+mn-ea"/>
            </a:endParaRPr>
          </a:p>
          <a:p>
            <a:r>
              <a:rPr lang="ja-JP" altLang="en-US" sz="1100" b="1" dirty="0">
                <a:solidFill>
                  <a:srgbClr val="333333"/>
                </a:solidFill>
                <a:highlight>
                  <a:srgbClr val="FFFFFF"/>
                </a:highlight>
                <a:latin typeface="+mn-ea"/>
                <a:cs typeface="ヒラギノ角ゴ Pro W6"/>
              </a:rPr>
              <a:t>●神経科学</a:t>
            </a:r>
            <a:endParaRPr lang="en-US" altLang="ja-JP" sz="1100" b="1" dirty="0">
              <a:latin typeface="+mn-ea"/>
              <a:cs typeface="ヒラギノ角ゴ Pro W6"/>
            </a:endParaRPr>
          </a:p>
        </p:txBody>
      </p:sp>
      <p:sp>
        <p:nvSpPr>
          <p:cNvPr id="11" name="AutoShape 4" descr="data:image/jpeg;base64,/9j/4AAQSkZJRgABAQAAAQABAAD/2wBDABQODxIPDRQSEBIXFRQYHjIhHhwcHj0sLiQySUBMS0dARkVQWnNiUFVtVkVGZIhlbXd7gYKBTmCNl4x9lnN+gXz/2wBDARUXFx4aHjshITt8U0ZTfHx8fHx8fHx8fHx8fHx8fHx8fHx8fHx8fHx8fHx8fHx8fHx8fHx8fHx8fHx8fHx8fHz/wAARCAEVANw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B1TUr6PVLxI725RFncKqysABuPA5qr/auo/8AP/df9/m/xo1f/kL3v/XxJ/6EaqUAW/7V1H/n/uv+/wA3+NH9q6j/AM/91/3+b/GqlFAFv+1dR/5/7r/v83+NH9q6j/z/AN1/3+b/ABqpRQBb/tXUf+f+6/7/ADf40f2rqP8Az/3X/f5v8aqUUAW/7V1H/n/uv+/zf40f2rqP/P8A3X/f5v8AGqlFAFv+1dR/5/7r/v8AN/jR/auo/wDP/df9/m/xqpRQB2LXFxnieX/vs0n2i4/5+Jf++zTH+9SV7qjG2x5nM+5J9ouP+fiX/vs1W1K7uo7F3S6mVgRyJCD1qWqmq/8AIOk+o/nWdWMfZvQqDfMtTJ/tXUf+f+6/7/N/jR/auo/8/wDdf9/m/wAaqUV4x6Jb/tXUf+f+6/7/ADf40f2rqP8Az/3X/f5v8aqUUAW/7V1H/n/uv+/zf40f2rqP/P8A3X/f5v8AGqlFAFv+1dR/5/7r/v8AN/jR/auo/wDP/df9/m/xqpRQBb/tXUf+f+6/7/N/jR/auo/8/wDdf9/m/wAaqUUAW/7V1H/n/uv+/wA3+Ndl4QmlutLle5keZxOQGkYsQNq8c1wVdz4I/wCQRN/18H/0FaAOR1f/AJC97/18Sf8AoRqpVvV/+Qve/wDXxJ/6EaqUAFFFFABRRRQAUUUUAFFFFABRRRTA7IbBnepJyfxGOP1pcwZJMZIJXgduu7+lcj9quP8AnvJ/32aPtM//AD2k/wC+zXb9aj2Zy+wfc69TBtQPGSwYF2xwRxnA/P8Az0ztYA/s9yq4xtz7nPWsH7TP/wA9pP8Avs0jTzOu15XZfQsSKmWITi1Z6jVFpp3I6KKK4zpCiiigAooooAKKKKACiiigArufBH/IIm/6+D/6CtcNXc+CP+QRN/18H/0FaAOR1f8A5C97/wBfEn/oRqpVvV/+Qve/9fEn/oRqpQAUUUUAFFFFABRRRQAUUUUAFPiiaaVI0GWcgDJxTKs2jxxCWSTJOzYqg4Jzwf0zTEyBo3V2QqdyZDD0xSvGUVGOMONw+mSP6Vd81WuHkhcIZoSCGYcN3BPvjP41E7xtYIqsolVfmz1I3Hgfz/H2osK5VZSrEHGR6HNJVxpkja4aLZuJXYcdPXHpUqPEZbpQyJE7ZEgIBA56DuPYe1Fh3KDRsqK5HyvnafXFNpSSQAScDp7UlIYUUUUAFFFFABRRRQAUUUUAFdz4I/5BE3/Xwf8A0Fa4au58Ef8AIIm/6+D/AOgrQByOr/8AIXvf+viT/wBCNVKt6v8A8he9/wCviT/0I1UoAKKKKACiiigCezs5r2Ux26gsql2LMFAUdSSeKmuNKu7e3NwypJCpwzxSLIFPvtJx+NWPD8byzXscalnezkCqOpOBU1laXGlwXlxfo1uktu8KI/DSMwwMDrgdc+1AGTHbSywTTomY4ceYcjjJwKirY0iLz9L1SMyxxArF88hwo+aoP7KX/oI2H/f0/wCFAFZrKdL77G6hZ9/l7Swxu+vSopYnhleKVSsiMVZT2Iq74g/5Dt9/12b+daK3EE8Ca1cEPc2wETxsCfNlA/dsfbAJP+570AYtxaT21x9nljIm4+QckZ6Djv7Vc/sG+yUCwmYDJgEyGQcZ+7nP4VWtL17fUor1x5rpKJG3H7xzk81avNNEqS3mnTfarcZd1PEsQ/2l/HqMjigDPt4JLmTy4V3NtZsZxwASf0BqOtHQv+Qgf+uE3/otqf4fQfbpLggM1rBJOgPQso4/XB/CgBg0S7wPNMEEhAIimnVHP/AScj8apTwyW8zwzIUkQ4ZT2NNkd5ZGkkYs7ElmJyST3ptAFqLT7iWwmvUUeRCwViTznjoO/UfnVWuhjdbS8sdMlysbQmO44xhpRk5+mU/75rBmieCZ4pBteNirD0IODQA65t5bWYwzrtkABIyDwQCOnsRUVafiH/kLyf8AXOL/ANFrWZQAUUUUAFFFFABXc+CP+QRN/wBfB/8AQVrhq7nwR/yCJv8Ar4P/AKCtAHI6v/yF73/r4k/9CNVKt6v/AMhe9/6+JP8A0I1UoAKKKKACiitC3sIVtVu7+doYXJEaRrueTHBIGQAPc0AJpM8UBvPOcJvtZEXjqxHAqh161bu47ARCSynmLbsGKaMAgeoIJBpJ7MRafa3W/JnZxtx93bjv+NAEtnPFHpWoxO+JJRH5a4+9hsn9KoVa02zF/epbl/L3KzbsZ6KW/pSafa/br+C237PNcLuxnFAEmszR3Gr3c0LB43lJVh3FLHNEui3EBYea08bBcdQFbJ/Wlkj0ry38u5vC+DtDQKAT2z81O0bTF1SeSJ5xBtTKkrkFiwUD8yKAKVukUk6JPKYoicM4XdtHrjvWzp0dvo92t9Jf208aK22KFiWlyCMEEcDnnNYbKVYqwIYHBB6itG80oWulW1202ZJjhotv3ARlefcYP40ARaRNHBel5mCL5Uq5PqUYD9TTNOvDYXiT7BIoyroejqRgj8jSR2gfTprvfgxSIm3HXcDzn8KmsrGKS0kvbyVorVHEY2JuZ3POAMgDjnJoAlfTLSZjJZ6lbrCeQtwSkiexGDn8Kgs4rRdWjS4nVrRHy8m04ZRzjHXnp+NMvI7JUR7K4lfJIaOWPay++QSDVvTrHT76aC2F1cpcS4H+pUqD9d2cfhQA2bxBqks0jrezRh2LBVc4XJ6Co9YmhurpLqFwWnjV5lC42ydG/MjP41Hcpp6xZtZrl5M9JIlUY+oY1NFZWaafDdXk86+c7qqxRBsbcZzlh60AWtSt7a/vDcx6laIrog2uXDAhADnCnuKxpEEcroHVwpIDL0b3HtVvULFbVIJoJfPtrhSY5Nu05HBBHYg0moWItBBLE5ltrhN8chGPZgfcHigCnRVvULIWJiidybgpulTGBGT0X646/WqlABRRRQAV3Pgj/kETf9fB/wDQVrhq7nwR/wAgib/r4P8A6CtAHI6v/wAhe9/6+JP/AEI1Uq3q/wDyF73/AK+JP/QjVSgAooooAK1Ne3eZZH/ln9ji8v6Y5/XNZdaFtqERtFs7+AzwISY2RtrxZ64PIIPoaAM+twmzGg6f9tS4f95Ns8l1XHK5zkGs67ewMYSyhnDZyZJpAePTAFJPeedp9ra7MeQztuz97dj/AAoA1tFbTDqSi1iu1m8uTaZJVK/6tuoCis/w/wD8h2xx/wA9l/nUOm3n2C9S4KeZtVl25xnKlf603T7r7DfwXOzf5ThtucZxQBNcnSzC32VLwTZG0yOpX8cCnaYStpqTKSGWBSCOoPmJSNNpRRtlpdBiPlJuFIB/75qG1uvs8F1Hs3faIwmc42/MDn9KANK6tUv9YtrjhLe9T7RIQeExky/kVb9KTULlr3RnuWGPMv2IX+6NgwPwGB+FVYdVaLSZbLywzMTsl3HKK2NwH12j9fWoTeZ0oWXl9JzNvz6qBjH4UAWIP+RevP8Ar4i/k9RWN+tvHJb3MIuLSXBaPOCrDoynsefx6VHHd7NOmtNmfNkR92em0HjH40+zlsBE0V7bSMS2Vmhk2sOOmDkEfrQA6/sY4YY7uzlM1pKxVSwwyMP4WHrg/jUnhz/kPWX/AF0qO9vopLaOzs4mitY2L/O25nY8bj26ADAqPTbv7BqEF1s8zym3bc4z+NAFWt2GKzn0fTY72eSANPKFdVBUfcyWyRjtWFVma783T7a12Y8hnbdn727Hb8KALOsSskken+S0MdmWRVc5YknJYn34/DFWNDuFNtdRTRLKtqhu4Q3RXXA59QcjI9hVC8vReQW4kj/0iJdjS5/1ij7uR6jpn6UljefZFuh5e/z4Gi6425IOf0oAryyPNK8sjFnclmY9STTaKKACiiigArufBH/IIm/6+D/6CtcNXc+CP+QRN/18H/0FaAOR1f8A5C97/wBfEn/oRqpVvV/+Qve/9fEn/oRqpQAUUUUAFFFFABRRRQAUUUUAFKFJyQCccn2pKlhl8tZRzh028fUUwGFHBIKMCvXjpSiN2RnVSUXqewq4NQwM/MWDE4IBByFBP6frUcVxEiEOhI8wOF2ggj09qLIm7K3lvx8h56cdf85FNrQ+3x7myrEMAGJAywG3g/8AfJ/OkF9Eu3bCMhccqOOVyB+R/wC+qdkF2UKKKKkoKKKKACiiigAooooAKKKKACu58Ef8gib/AK+D/wCgrXDV3Pgj/kETf9fB/wDQVoA5HV/+Qve/9fEn/oRqpVvV/wDkL3v/AF8Sf+hGqlABRRRQAUUUUAFFFFABRRRQAUUUUAFFFFABRSgEnABJPYVYSwncZwB7E81cYSn8KuS5JblaipZbeWE4kQj3qKlKLi7NDTT2CiiipGFFFFABRRRQAUUUUAFdz4I/5BE3/Xwf/QVrhq7nwR/yCJv+vg/+grQByOr/APIXvf8Ar4k/9CNVKt6v/wAhe9/6+JP/AEI1UoAKKKKACiiigAoopVBZgAMknApgJRWtc6DPbhF8xJJXQtsX2GcfWspFZ2CqMseAKqUJRsmtyIzjJXTErb0bRBex+dM2E7CnWmgF498pJ9hwKlczaf8Au0ciLuB2rtoYVv4tznqVub3YMgudJhF2sCNs38K3bPbNY7xSJM0LKRIrbSvoRW/FHM2pwJOw8v8A1nm54KjvVS9XdqlzOVx5jkx+6nofxFaVMPGpOKh8x06klo9SCKNYVwPvHqafkg5B5rbsNKga282Y5YjNVBaJ/aK2+MxyZGfTiu+E6cE4xWiMvaKTEtwLyFo2/wBYoyKzpbZCxDgqRwSv+FWLGXybyNuxbBq1q8HlXWQOHGaJQjKXJJXTBNwlZGFcW0kGC2Gjb7rr0NQ1rwzCIlJVEkD8Oh/n9aralp5s2V4yXt5PuP8A0PvXkYnDOi7rY6YVLuzKNFFFcZsFFFFABRRRQAV3Pgj/AJBE3/Xwf/QVrhq7nwR/yCJv+vg/+grQByOr/wDIXvf+viT/ANCNVKt6v/yF73/r4k/9CNVKACiiigAooooAKUEggjqKfbiMzoJ9/l5+YJ1I9q2bXSbWa/QMzJCy7zG5+ZeeAfwranSlPWJnOooblLTr4wXBlkJd8FUGeMkYzUsaW8Wpym3O6FWwp/nitCbTrGS+W2QAJIMBl6qexrMuJBDAloyBZraRlZh355/lXoRT54up01v/AF2MFKM/h6nTDUIkhABFZl7Mk6nFY6SSynbGrOfQDNKZ5EdQ6kd8Eda6Y+yg7pmSoNM2ZFuU0YRmIrzlXJ7dxj/PSqmouJHiSP7sUKorf3++fzNEuvSTRhHwVxjAq/b2fnWVq0w25Rsk9gSSP8+9EZqLu39wtYayRjJqUqoE3kAdqkgv3Nyr91BxUkukyiJJpYwFkOFOcZ9M1VSJYycZz057U4qpKVnZryNf3bWg7pg+hrc1hfMsrab1ArDPSt+4+fQoD6AVpV0lF+ZlPdMwXFX9MeO5gksbnmNunqvoR9KpuKZDIYblGHrg1VSCnFxZbXMtCneW0lndSW8v3kOM+o7GoK6PxBbi4sYr1B88WEf3U9D+B4/Gucr5yceSTidVOfPG4UUUVBoFFFFABXc+CP8AkETf9fB/9BWuGrufBH/IIm/6+D/6CtAHI6v/AMhe9/6+JP8A0I1Uq3q//IXvf+viT/0I1UoAKKKKACiiigDS0/T4bi1lnnuREU4RB1Y0y8jksLjy9+5XUOrdyCO9U42fcoTOc8D3rbu9Gu5nie6nUzSjA4zz1Ga7acmor2V0zCT5Ze+9GQabqotpAZ8NFHlgoHzM2OOaedNW5hF7cXSrLcOWKLyRk9ajhKKiWEtmglydznlmz0rZlgtEt2hELxyxqM7xg49RW0Ye0tKpqYzlyP3dDKsb46LJc27xq0oYqx+npSvMZ7ZGiQGczlosjO0Y+Y/TOPypNSt0m01L0D99G/lykfxjsx9+Kl0IRoQX6kZyacOa7pW26oJcvL7RbkkNutu3nz2STvnJLHGfw6VqfbYtQhYYKqwKOO6ZFSXM8TLtGKyIZFt9SQ9Y5fkceoNbxhGSbSsznu5blBbi5ZhFNIzQqcdeoHpRIxeV3YYZyWI+tXzpphlkjGSFYgH2ouLQm0aTHzRnn6V0QcY7O9zXnjfQzT0rfb/kBwj2rAPSt2c7dNhT/ZFOtvH1JqdDJkFVJatymqkpq29DWmdDp6i906a3PPmxkD644/WuQrqvDknzJ7GucvoxFfXEY6JKy/kTXi4xWncrD6SlEgoooriOsKKKKACu58Ef8gib/r4P/oK1w1dz4I/5BE3/AF8H/wBBWgDkdX/5C97/ANfEn/oRqpVvV/8AkL3v/XxJ/wChGqlABRRRQAU5CodS43KCMj1FNopoDRuLy1MsM9rbLFIjklOqleMfXvT5NSF15STfJHuJk28DBOeBWXV7TYrNmd78uIwvybR1aumlVqOVodTGUIpXfQtywbc6hbTp8ih1hDZaNMgAE+vIpGv71fNkuYpS8kZRSynBz3zUd3aC38i6gDG0lAJ7hWyeD+Wea0W1xpoEtlTqNoArqpRm01F211MZPZ2uVGEkVrBZzxOqO4mkc9CP4Rn86bqSrZ3h8hgYXAZCO3qPwNad3bStZR2VwoSaMF0fORt7isK8iuLVxBcpyw3LzkMOxFac6p3lfV/cwpvnf9feL9sbPLE1PYF7zUYVHQHJ+lRR6bJJCJF3bR99iOBWrpypYkpt2uQCWJzuHt7Vpz1pbqwVHCKfLubzRqxLHqTmq7xKYrhcdUNM+1jHWmG4HlzHP8BrFRkjjObUZIHqcVr38mFVB2wKzLYZnTPQHNS3M2585r0ZK8kdEleSRFI1VJDUkj1AxrOpKyN4Rsb3hzll+tYWpNv1K7YdDM5/8eNb+gkQQtO33Y1Ln8Oa5hmLMWJyScmvJxj95IVFe/JiUUUVxHUFFFFABXc+CP8AkETf9fB/9BWuGrufBH/IIm/6+D/6CtAHI6v/AMhe9/6+JP8A0I1Uq3q//IXvf+viT/0I1UoAKKKKACiiigArc02/toLEwTwJMG5wwzzWHShiOlb0akYN8yumZzhzqx0trdQz2uoxMAsJhLbeykdMfjiucjcowYHkdKPNfyzGDhWOSB3pExvXPTPNVUq89RSjoKFPkubdhHqF04nZiVAOMnPUYqS6sZ9RuAyuBcQoqrAeMqP7p9ep59atWGqRQW2w8GoJ79BcxTocMGFelKjKXuy6dTj55c10ivDrcltb/ZSg2g8gjmo5LvfBAP4l3H6KTwP5/nU+son9qTYUYfDEehIBNZEitE2DyD0NW5clqklo/wCtTWEYS1SL32lvWpUuCYZBn7wxWXvq1HnyxW8JwqfCEqaRLEdis3tgVXeTJNOmk2riquamrUUdCoR6ji2ab1IA70VYsYfOuRkgKvJJ6CuXm5mav3Vc0bqT7Honlg4e4Owf7o5J/kPxrAq3qV39rudy8RINkY9h/j1qpXmVp+0m2FKPLHXcKKKKxNQooooAK7nwR/yCJv8Ar4P/AKCtcNXc+CP+QRN/18H/ANBWgDkdX/5C97/18Sf+hGqlW9X/AOQve/8AXxJ/6EaqUAFFFFABRRRQAUUUUAFFFFAEglYDBp6TBZFdvm2nOPWoKK3+sVbWuTyo0hK1wPNkbc7nLH3pSAylWGQaq2kgBMbHg8j61ar3MPUVWkn8jnkuVkC2wVs5yKmYhVpSQoyaqyybzgdKJOnh4aKwK83qNdt7ZptFGQOteXKrzPmZvYUAsQFGSelSSzCKE28Jzn/WMO/sPaoDJgELxnqaZWE62lkHL3CiiiucsKKKKACiiigArufBH/IIm/6+D/6CtcNXc+CP+QRN/wBfB/8AQVoA5HV/+Qve/wDXxJ/6EaqVb1f/AJC97/18Sf8AoRqpQAUUUUAFFFFABRRRQAUUUUAFFFFABU63TqMHmoKK1p1Z03eDsJpPcleZn6mmbhTaKU6k5u8ncEkh2402iioGFFFFIAooooAKKKKACiiigArufBH/ACCJv+vg/wDoK1w1dz4I/wCQRN/18H/0FaAOR1f/AJC97/18Sf8AoRqpVvV/+Qve/wDXxJ/6EaqUAFFFFABRRWpDe27W8FtOoaNI8/MTgPluOOgwew649KAMuitSOXT2CGaND/qwQAy4Ufe6dT/TFRWlxbxwXCyghrjK4QcIvUdeo3bT6/LQBQorUmuLN8kYU7nI8tSo2leAPx61FcPZPDL5SCN+qgZP8R45/wBnBzmmBQoqVyDbRLnkM3Hp0q8j2Qjg8yUGSBeoVsMSWOBx2yOv60CMyitC4ks5Ld2U5mIGM5zn5enbGN36VJ51gLfZtVmCEqDuHJC5yfXIPtSGZdFaUF3D9lgtZCAmGLlgSAckjAHfpzS79PjLmJsbiVAIY4X5uT+G38u1AGZ1oq7I1uuqRtbMPJDId2CBnA3dffNR2jpHcNJIwVQrYyM5JBAA/OmIrUVpyS6dEf3cazEqckhgARnGBn/doZtOI2IoVSjfOdxYN24xg/n3oGZlFacFzaG1ghl4KA7+Dh+TtBI7AkH3z7ClWbTxtHl7Uf8A1oUsTjeCQPbA4PWkBl0VavHt2Ci3jRTklipJz6Yz2/DvVWgAooooAK7nwR/yCJv+vg/+grXDV3Pgj/kETf8AXwf/AEFaAOR1f/kL3v8A18Sf+hGqlW9X/wCQve/9fEn/AKEaqUAFFFFABRRRQAUUUUAFFFFABRRRQAUUUUAFFFFABRRRQAUUUUAFFFFABRRRQAUUUUAFdz4I/wCQRN/18H/0Fa4au58Ef8gib/r4P/oK0AQ3Xg/7XdTXP27Z5ztJt8nOMnOM7qi/4Qj/AKiH/kH/AOyoopAH/CEf9RD/AMg//ZUf8IR/1EP/ACD/APZUUUAH/CEf9RD/AMg//ZUf8IR/1EP/ACD/APZUUUAH/CEf9RD/AMg//ZUf8IR/1EP/ACD/APZUUUAH/CEf9RD/AMg//ZUf8IR/1EP/ACD/APZUUUAH/CEf9RD/AMg//ZUf8IR/1EP/ACD/APZUUUAH/CEf9RD/AMg//ZUf8IR/1EP/ACD/APZUUUAH/CEf9RD/AMg//ZUf8IR/1EP/ACD/APZUUUAH/CEf9RD/AMg//ZUf8IR/1EP/ACD/APZUUUAH/CEf9RD/AMg//ZUf8IR/1EP/ACD/APZUUUAH/CEf9RD/AMg//ZUf8IR/1EP/ACD/APZUUUAH/CEf9RD/AMg//ZUf8IR/1EP/ACD/APZUUUAH/CEf9RD/AMg//ZUf8IR/1EP/ACD/APZUUUAH/CEf9RD/AMg//ZVs6Pp/9i2rW3m+fucybtu3GQBjGT6UUUAf/9k="/>
          <p:cNvSpPr>
            <a:spLocks noChangeAspect="1" noChangeArrowheads="1"/>
          </p:cNvSpPr>
          <p:nvPr/>
        </p:nvSpPr>
        <p:spPr bwMode="auto">
          <a:xfrm>
            <a:off x="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24" name="図 23">
            <a:extLst>
              <a:ext uri="{FF2B5EF4-FFF2-40B4-BE49-F238E27FC236}">
                <a16:creationId xmlns:a16="http://schemas.microsoft.com/office/drawing/2014/main" id="{C3450BAB-8CC1-2ADF-02C0-3F21F0192BC5}"/>
              </a:ext>
            </a:extLst>
          </p:cNvPr>
          <p:cNvPicPr>
            <a:picLocks noChangeAspect="1"/>
          </p:cNvPicPr>
          <p:nvPr/>
        </p:nvPicPr>
        <p:blipFill>
          <a:blip r:embed="rId3"/>
          <a:stretch>
            <a:fillRect/>
          </a:stretch>
        </p:blipFill>
        <p:spPr>
          <a:xfrm>
            <a:off x="7087" y="7401856"/>
            <a:ext cx="6858000" cy="30426"/>
          </a:xfrm>
          <a:prstGeom prst="rect">
            <a:avLst/>
          </a:prstGeom>
        </p:spPr>
      </p:pic>
      <p:sp>
        <p:nvSpPr>
          <p:cNvPr id="25" name="テキスト ボックス 24">
            <a:extLst>
              <a:ext uri="{FF2B5EF4-FFF2-40B4-BE49-F238E27FC236}">
                <a16:creationId xmlns:a16="http://schemas.microsoft.com/office/drawing/2014/main" id="{E5EB61F5-00F3-CE23-780C-73716026B078}"/>
              </a:ext>
            </a:extLst>
          </p:cNvPr>
          <p:cNvSpPr txBox="1"/>
          <p:nvPr/>
        </p:nvSpPr>
        <p:spPr>
          <a:xfrm>
            <a:off x="256639" y="7035554"/>
            <a:ext cx="6358899" cy="338554"/>
          </a:xfrm>
          <a:prstGeom prst="rect">
            <a:avLst/>
          </a:prstGeom>
          <a:noFill/>
        </p:spPr>
        <p:txBody>
          <a:bodyPr wrap="square" rtlCol="0">
            <a:spAutoFit/>
          </a:bodyPr>
          <a:lstStyle/>
          <a:p>
            <a:pPr algn="ctr"/>
            <a:r>
              <a:rPr lang="ja-JP" altLang="en-US" sz="1600"/>
              <a:t>研究費・科研費でのご購入は生協が便利で安心！</a:t>
            </a:r>
            <a:endParaRPr kumimoji="1" lang="ja-JP" altLang="en-US" sz="1600"/>
          </a:p>
        </p:txBody>
      </p:sp>
      <p:sp>
        <p:nvSpPr>
          <p:cNvPr id="26" name="テキスト ボックス 25">
            <a:extLst>
              <a:ext uri="{FF2B5EF4-FFF2-40B4-BE49-F238E27FC236}">
                <a16:creationId xmlns:a16="http://schemas.microsoft.com/office/drawing/2014/main" id="{F80264B5-B2BF-9FD4-3C48-2ECE7B1E799D}"/>
              </a:ext>
            </a:extLst>
          </p:cNvPr>
          <p:cNvSpPr txBox="1"/>
          <p:nvPr/>
        </p:nvSpPr>
        <p:spPr>
          <a:xfrm>
            <a:off x="2755983" y="7512229"/>
            <a:ext cx="1360208" cy="338554"/>
          </a:xfrm>
          <a:prstGeom prst="rect">
            <a:avLst/>
          </a:prstGeom>
          <a:noFill/>
          <a:ln w="19050" cmpd="sng">
            <a:solidFill>
              <a:schemeClr val="tx1"/>
            </a:solidFill>
          </a:ln>
        </p:spPr>
        <p:txBody>
          <a:bodyPr wrap="square" rtlCol="0">
            <a:spAutoFit/>
          </a:bodyPr>
          <a:lstStyle/>
          <a:p>
            <a:pPr algn="ctr"/>
            <a:r>
              <a:rPr lang="en-US" altLang="en-US" sz="1600"/>
              <a:t>注文書</a:t>
            </a:r>
            <a:endParaRPr kumimoji="1" lang="ja-JP" altLang="en-US" sz="1600"/>
          </a:p>
        </p:txBody>
      </p:sp>
      <p:sp>
        <p:nvSpPr>
          <p:cNvPr id="27" name="テキスト ボックス 26">
            <a:extLst>
              <a:ext uri="{FF2B5EF4-FFF2-40B4-BE49-F238E27FC236}">
                <a16:creationId xmlns:a16="http://schemas.microsoft.com/office/drawing/2014/main" id="{90486BE6-6EFB-D9FE-5851-45133A3210FE}"/>
              </a:ext>
            </a:extLst>
          </p:cNvPr>
          <p:cNvSpPr txBox="1"/>
          <p:nvPr/>
        </p:nvSpPr>
        <p:spPr>
          <a:xfrm>
            <a:off x="105343" y="7853805"/>
            <a:ext cx="6858000" cy="307777"/>
          </a:xfrm>
          <a:prstGeom prst="rect">
            <a:avLst/>
          </a:prstGeom>
          <a:noFill/>
        </p:spPr>
        <p:txBody>
          <a:bodyPr wrap="square" rtlCol="0">
            <a:spAutoFit/>
          </a:bodyPr>
          <a:lstStyle/>
          <a:p>
            <a:pPr algn="ctr"/>
            <a:r>
              <a:rPr lang="ja-JP" altLang="en-US" sz="1400" b="1" i="0" dirty="0">
                <a:effectLst/>
                <a:highlight>
                  <a:srgbClr val="F8FFF8"/>
                </a:highlight>
                <a:latin typeface="+mn-ea"/>
              </a:rPr>
              <a:t>ヒトの脳百科事典 第</a:t>
            </a:r>
            <a:r>
              <a:rPr lang="en-US" altLang="ja-JP" sz="1400" b="1" i="0" dirty="0">
                <a:effectLst/>
                <a:highlight>
                  <a:srgbClr val="F8FFF8"/>
                </a:highlight>
                <a:latin typeface="+mn-ea"/>
              </a:rPr>
              <a:t>2</a:t>
            </a:r>
            <a:r>
              <a:rPr lang="ja-JP" altLang="en-US" sz="1400" b="1" i="0" dirty="0">
                <a:effectLst/>
                <a:highlight>
                  <a:srgbClr val="F8FFF8"/>
                </a:highlight>
                <a:latin typeface="+mn-ea"/>
              </a:rPr>
              <a:t>版</a:t>
            </a:r>
            <a:r>
              <a:rPr lang="en-US" altLang="ja-JP" sz="1400" b="1" i="0" dirty="0">
                <a:effectLst/>
                <a:highlight>
                  <a:srgbClr val="F8FFF8"/>
                </a:highlight>
                <a:latin typeface="+mn-ea"/>
              </a:rPr>
              <a:t>/Encyclopedia of the Human Brain, 2nd ed.       </a:t>
            </a:r>
            <a:r>
              <a:rPr lang="ja-JP" altLang="en-US" sz="1300" b="1" dirty="0">
                <a:latin typeface="+mj-ea"/>
                <a:ea typeface="+mj-ea"/>
                <a:cs typeface="ヒラギノ角ゴ Pro W6"/>
              </a:rPr>
              <a:t>ご注文  </a:t>
            </a:r>
            <a:r>
              <a:rPr lang="ja-JP" altLang="en-US" sz="1300" b="1" u="sng" dirty="0">
                <a:latin typeface="+mj-ea"/>
                <a:ea typeface="+mj-ea"/>
                <a:cs typeface="ヒラギノ角ゴ Pro W6"/>
              </a:rPr>
              <a:t>　　 </a:t>
            </a:r>
            <a:r>
              <a:rPr lang="ja-JP" altLang="en-US" sz="1300" b="1" dirty="0">
                <a:latin typeface="+mj-ea"/>
                <a:ea typeface="+mj-ea"/>
                <a:cs typeface="ヒラギノ角ゴ Pro W6"/>
              </a:rPr>
              <a:t>冊</a:t>
            </a:r>
            <a:endParaRPr lang="en-US" altLang="ja-JP" sz="1300" b="1" dirty="0">
              <a:latin typeface="+mj-ea"/>
              <a:ea typeface="+mj-ea"/>
              <a:cs typeface="ヒラギノ角ゴ Pro W6"/>
            </a:endParaRPr>
          </a:p>
        </p:txBody>
      </p:sp>
      <p:sp>
        <p:nvSpPr>
          <p:cNvPr id="29" name="テキスト ボックス 28">
            <a:extLst>
              <a:ext uri="{FF2B5EF4-FFF2-40B4-BE49-F238E27FC236}">
                <a16:creationId xmlns:a16="http://schemas.microsoft.com/office/drawing/2014/main" id="{90E5AA8B-AFD6-5741-F057-3415748BEDC3}"/>
              </a:ext>
            </a:extLst>
          </p:cNvPr>
          <p:cNvSpPr txBox="1"/>
          <p:nvPr/>
        </p:nvSpPr>
        <p:spPr>
          <a:xfrm>
            <a:off x="81878" y="9170777"/>
            <a:ext cx="4086375" cy="253916"/>
          </a:xfrm>
          <a:prstGeom prst="rect">
            <a:avLst/>
          </a:prstGeom>
          <a:noFill/>
        </p:spPr>
        <p:txBody>
          <a:bodyPr wrap="none" rtlCol="0">
            <a:spAutoFit/>
          </a:bodyPr>
          <a:lstStyle/>
          <a:p>
            <a:r>
              <a:rPr kumimoji="1" lang="ja-JP" altLang="en-US" sz="1050" dirty="0">
                <a:latin typeface="+mn-ea"/>
              </a:rPr>
              <a:t>大学生協洋書オンラインストア</a:t>
            </a:r>
            <a:r>
              <a:rPr lang="en-US" altLang="ja-JP" sz="1050" dirty="0">
                <a:latin typeface="+mn-ea"/>
              </a:rPr>
              <a:t>:</a:t>
            </a:r>
            <a:r>
              <a:rPr kumimoji="1" lang="en-US" altLang="ja-JP" sz="1050" dirty="0">
                <a:latin typeface="+mn-ea"/>
              </a:rPr>
              <a:t>https://yosho.univcoop.jp/</a:t>
            </a:r>
            <a:r>
              <a:rPr kumimoji="1" lang="en-US" altLang="ja-JP" sz="1050" dirty="0" err="1">
                <a:latin typeface="+mn-ea"/>
              </a:rPr>
              <a:t>BookShop</a:t>
            </a:r>
            <a:r>
              <a:rPr kumimoji="1" lang="en-US" altLang="ja-JP" sz="1050" dirty="0">
                <a:latin typeface="+mn-ea"/>
              </a:rPr>
              <a:t>/</a:t>
            </a:r>
            <a:endParaRPr kumimoji="1" lang="ja-JP" altLang="en-US" sz="1050" dirty="0">
              <a:latin typeface="+mn-ea"/>
            </a:endParaRPr>
          </a:p>
        </p:txBody>
      </p:sp>
      <p:sp>
        <p:nvSpPr>
          <p:cNvPr id="31" name="テキスト ボックス 30">
            <a:extLst>
              <a:ext uri="{FF2B5EF4-FFF2-40B4-BE49-F238E27FC236}">
                <a16:creationId xmlns:a16="http://schemas.microsoft.com/office/drawing/2014/main" id="{93DCB236-9E5B-14C6-BA22-1C84E3D80692}"/>
              </a:ext>
            </a:extLst>
          </p:cNvPr>
          <p:cNvSpPr txBox="1"/>
          <p:nvPr/>
        </p:nvSpPr>
        <p:spPr>
          <a:xfrm>
            <a:off x="5736589" y="1698586"/>
            <a:ext cx="1226754" cy="276999"/>
          </a:xfrm>
          <a:prstGeom prst="rect">
            <a:avLst/>
          </a:prstGeom>
          <a:noFill/>
        </p:spPr>
        <p:txBody>
          <a:bodyPr wrap="square" lIns="91440" tIns="45720" rIns="91440" bIns="45720" rtlCol="0" anchor="t">
            <a:spAutoFit/>
          </a:bodyPr>
          <a:lstStyle/>
          <a:p>
            <a:r>
              <a:rPr kumimoji="1" lang="en-US" altLang="ja-JP" sz="600" dirty="0">
                <a:latin typeface="ＭＳ Ｐゴシック"/>
                <a:ea typeface="ＭＳ Ｐゴシック"/>
              </a:rPr>
              <a:t>※</a:t>
            </a:r>
            <a:r>
              <a:rPr kumimoji="1" lang="ja-JP" altLang="en-US" sz="600" dirty="0">
                <a:latin typeface="ＭＳ Ｐゴシック"/>
                <a:ea typeface="ＭＳ Ｐゴシック"/>
              </a:rPr>
              <a:t>大学生協洋書オンラインストアの該当商品の</a:t>
            </a:r>
            <a:r>
              <a:rPr lang="ja-JP" altLang="en-US" sz="600" dirty="0">
                <a:latin typeface="ＭＳ Ｐゴシック"/>
                <a:ea typeface="ＭＳ Ｐゴシック"/>
              </a:rPr>
              <a:t>ページへ</a:t>
            </a:r>
            <a:endParaRPr lang="ja-JP" sz="600" dirty="0">
              <a:latin typeface="ＭＳ Ｐゴシック"/>
              <a:ea typeface="ＭＳ Ｐゴシック"/>
            </a:endParaRPr>
          </a:p>
        </p:txBody>
      </p:sp>
      <p:sp>
        <p:nvSpPr>
          <p:cNvPr id="41" name="Rectangle 11">
            <a:extLst>
              <a:ext uri="{FF2B5EF4-FFF2-40B4-BE49-F238E27FC236}">
                <a16:creationId xmlns:a16="http://schemas.microsoft.com/office/drawing/2014/main" id="{6FFE0023-8385-EE3B-32B2-88AC73EBF056}"/>
              </a:ext>
            </a:extLst>
          </p:cNvPr>
          <p:cNvSpPr>
            <a:spLocks noChangeArrowheads="1"/>
          </p:cNvSpPr>
          <p:nvPr/>
        </p:nvSpPr>
        <p:spPr bwMode="auto">
          <a:xfrm>
            <a:off x="105342" y="9474242"/>
            <a:ext cx="3959215"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50" b="0" i="0" u="none" strike="noStrike" cap="none" normalizeH="0" baseline="0" dirty="0">
                <a:ln>
                  <a:noFill/>
                </a:ln>
                <a:solidFill>
                  <a:schemeClr val="tx1"/>
                </a:solidFill>
                <a:effectLst/>
                <a:latin typeface="+mn-ea"/>
              </a:rPr>
              <a:t>書籍ポータルサイト</a:t>
            </a:r>
            <a:r>
              <a:rPr kumimoji="0" lang="en-US" altLang="ja-JP" sz="1050" dirty="0">
                <a:latin typeface="+mn-ea"/>
              </a:rPr>
              <a:t>: </a:t>
            </a:r>
            <a:r>
              <a:rPr kumimoji="0" lang="ja-JP" altLang="ja-JP" sz="1050" b="0" i="0" u="none" strike="noStrike" cap="none" normalizeH="0" baseline="0" dirty="0">
                <a:ln>
                  <a:noFill/>
                </a:ln>
                <a:solidFill>
                  <a:schemeClr val="tx1"/>
                </a:solidFill>
                <a:effectLst/>
                <a:latin typeface="+mn-ea"/>
              </a:rPr>
              <a:t>https://online.univ.coop/book_front/ </a:t>
            </a:r>
          </a:p>
        </p:txBody>
      </p:sp>
      <p:sp>
        <p:nvSpPr>
          <p:cNvPr id="15" name="テキスト ボックス 2">
            <a:extLst>
              <a:ext uri="{FF2B5EF4-FFF2-40B4-BE49-F238E27FC236}">
                <a16:creationId xmlns:a16="http://schemas.microsoft.com/office/drawing/2014/main" id="{316DEDE3-8D8C-7EDD-0D95-EEEC1FF45883}"/>
              </a:ext>
            </a:extLst>
          </p:cNvPr>
          <p:cNvSpPr txBox="1">
            <a:spLocks noChangeArrowheads="1"/>
          </p:cNvSpPr>
          <p:nvPr/>
        </p:nvSpPr>
        <p:spPr bwMode="auto">
          <a:xfrm>
            <a:off x="169990" y="142901"/>
            <a:ext cx="6518019" cy="702128"/>
          </a:xfrm>
          <a:prstGeom prst="rect">
            <a:avLst/>
          </a:prstGeom>
          <a:solidFill>
            <a:schemeClr val="accent6"/>
          </a:solidFill>
          <a:ln>
            <a:noFill/>
          </a:ln>
          <a:effectLst/>
        </p:spPr>
        <p:txBody>
          <a:bodyPr vert="horz" wrap="square" lIns="91440" tIns="45720" rIns="91440" bIns="45720" numCol="1" anchor="ctr" anchorCtr="0" compatLnSpc="1">
            <a:prstTxWarp prst="textNoShape">
              <a:avLst/>
            </a:prstTxWarp>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ctr" defTabSz="914400"/>
            <a:r>
              <a:rPr lang="en-US" altLang="ja-JP" sz="2000" dirty="0">
                <a:solidFill>
                  <a:srgbClr val="FFFFFF"/>
                </a:solidFill>
                <a:latin typeface="+mj-ea"/>
                <a:ea typeface="+mj-ea"/>
              </a:rPr>
              <a:t>Medical  </a:t>
            </a:r>
            <a:r>
              <a:rPr kumimoji="1" lang="en-US" altLang="ja-JP" sz="2000" b="0" i="0" u="none" strike="noStrike" cap="none" normalizeH="0" baseline="0" dirty="0">
                <a:ln>
                  <a:noFill/>
                </a:ln>
                <a:solidFill>
                  <a:srgbClr val="FFFFFF"/>
                </a:solidFill>
                <a:effectLst/>
                <a:latin typeface="+mj-ea"/>
                <a:ea typeface="+mj-ea"/>
              </a:rPr>
              <a:t>Book Information from UNIV. CO-OP</a:t>
            </a:r>
          </a:p>
        </p:txBody>
      </p:sp>
      <p:sp>
        <p:nvSpPr>
          <p:cNvPr id="9" name="テキスト ボックス 8">
            <a:extLst>
              <a:ext uri="{FF2B5EF4-FFF2-40B4-BE49-F238E27FC236}">
                <a16:creationId xmlns:a16="http://schemas.microsoft.com/office/drawing/2014/main" id="{6C71ED48-22F7-EBB3-DDAD-FC485183DB4C}"/>
              </a:ext>
            </a:extLst>
          </p:cNvPr>
          <p:cNvSpPr txBox="1"/>
          <p:nvPr/>
        </p:nvSpPr>
        <p:spPr>
          <a:xfrm>
            <a:off x="381225" y="824793"/>
            <a:ext cx="6153936" cy="800219"/>
          </a:xfrm>
          <a:prstGeom prst="rect">
            <a:avLst/>
          </a:prstGeom>
          <a:noFill/>
        </p:spPr>
        <p:txBody>
          <a:bodyPr wrap="square">
            <a:spAutoFit/>
          </a:bodyPr>
          <a:lstStyle/>
          <a:p>
            <a:pPr algn="ctr"/>
            <a:r>
              <a:rPr lang="ja-JP" altLang="en-US" sz="2800" b="1" i="0" dirty="0">
                <a:effectLst/>
                <a:highlight>
                  <a:srgbClr val="F8FFF8"/>
                </a:highlight>
                <a:latin typeface="+mn-ea"/>
              </a:rPr>
              <a:t>ヒトの脳百科事典 第</a:t>
            </a:r>
            <a:r>
              <a:rPr lang="en-US" altLang="ja-JP" sz="2800" b="1" i="0" dirty="0">
                <a:effectLst/>
                <a:highlight>
                  <a:srgbClr val="F8FFF8"/>
                </a:highlight>
                <a:latin typeface="+mn-ea"/>
              </a:rPr>
              <a:t>2</a:t>
            </a:r>
            <a:r>
              <a:rPr lang="ja-JP" altLang="en-US" sz="2800" b="1" i="0" dirty="0">
                <a:effectLst/>
                <a:highlight>
                  <a:srgbClr val="F8FFF8"/>
                </a:highlight>
                <a:latin typeface="+mn-ea"/>
              </a:rPr>
              <a:t>版</a:t>
            </a:r>
            <a:endParaRPr lang="en-US" altLang="ja-JP" sz="2800" b="1" i="0" dirty="0">
              <a:effectLst/>
              <a:highlight>
                <a:srgbClr val="F8FFF8"/>
              </a:highlight>
              <a:latin typeface="+mn-ea"/>
            </a:endParaRPr>
          </a:p>
          <a:p>
            <a:pPr algn="ctr"/>
            <a:r>
              <a:rPr lang="en-US" altLang="ja-JP" b="1" i="0" dirty="0">
                <a:effectLst/>
                <a:highlight>
                  <a:srgbClr val="F8FFF8"/>
                </a:highlight>
                <a:latin typeface="+mn-ea"/>
              </a:rPr>
              <a:t>Encyclopedia of the Human Brain, 2nd ed. </a:t>
            </a:r>
          </a:p>
        </p:txBody>
      </p:sp>
      <p:sp>
        <p:nvSpPr>
          <p:cNvPr id="20" name="テキスト ボックス 19">
            <a:extLst>
              <a:ext uri="{FF2B5EF4-FFF2-40B4-BE49-F238E27FC236}">
                <a16:creationId xmlns:a16="http://schemas.microsoft.com/office/drawing/2014/main" id="{25D01466-AEB4-4D32-EEC4-7548FB4381B5}"/>
              </a:ext>
            </a:extLst>
          </p:cNvPr>
          <p:cNvSpPr txBox="1"/>
          <p:nvPr/>
        </p:nvSpPr>
        <p:spPr>
          <a:xfrm>
            <a:off x="620523" y="1980507"/>
            <a:ext cx="1234633" cy="646331"/>
          </a:xfrm>
          <a:prstGeom prst="rect">
            <a:avLst/>
          </a:prstGeom>
          <a:noFill/>
        </p:spPr>
        <p:txBody>
          <a:bodyPr wrap="none" rtlCol="0">
            <a:spAutoFit/>
          </a:bodyPr>
          <a:lstStyle/>
          <a:p>
            <a:pPr algn="ctr"/>
            <a:r>
              <a:rPr kumimoji="1" lang="en-US" altLang="ja-JP" b="1" dirty="0">
                <a:solidFill>
                  <a:srgbClr val="FF0000"/>
                </a:solidFill>
                <a:latin typeface="+mn-ea"/>
              </a:rPr>
              <a:t>2024</a:t>
            </a:r>
            <a:r>
              <a:rPr kumimoji="1" lang="ja-JP" altLang="en-US" b="1" dirty="0">
                <a:solidFill>
                  <a:srgbClr val="FF0000"/>
                </a:solidFill>
                <a:latin typeface="+mn-ea"/>
              </a:rPr>
              <a:t>年</a:t>
            </a:r>
            <a:r>
              <a:rPr kumimoji="1" lang="en-US" altLang="ja-JP" b="1" dirty="0">
                <a:solidFill>
                  <a:srgbClr val="FF0000"/>
                </a:solidFill>
                <a:latin typeface="+mn-ea"/>
              </a:rPr>
              <a:t>9</a:t>
            </a:r>
            <a:r>
              <a:rPr kumimoji="1" lang="ja-JP" altLang="en-US" b="1" dirty="0">
                <a:solidFill>
                  <a:srgbClr val="FF0000"/>
                </a:solidFill>
                <a:latin typeface="+mn-ea"/>
              </a:rPr>
              <a:t>月</a:t>
            </a:r>
            <a:endParaRPr kumimoji="1" lang="en-US" altLang="ja-JP" b="1" dirty="0">
              <a:solidFill>
                <a:srgbClr val="FF0000"/>
              </a:solidFill>
              <a:latin typeface="+mn-ea"/>
            </a:endParaRPr>
          </a:p>
          <a:p>
            <a:pPr algn="ctr"/>
            <a:r>
              <a:rPr kumimoji="1" lang="ja-JP" altLang="en-US" b="1" dirty="0">
                <a:solidFill>
                  <a:srgbClr val="FF0000"/>
                </a:solidFill>
                <a:latin typeface="+mn-ea"/>
              </a:rPr>
              <a:t>刊行予定</a:t>
            </a:r>
          </a:p>
        </p:txBody>
      </p:sp>
      <p:sp>
        <p:nvSpPr>
          <p:cNvPr id="13" name="テキスト ボックス 12">
            <a:extLst>
              <a:ext uri="{FF2B5EF4-FFF2-40B4-BE49-F238E27FC236}">
                <a16:creationId xmlns:a16="http://schemas.microsoft.com/office/drawing/2014/main" id="{00220B73-A966-B9A8-9097-876C6C434477}"/>
              </a:ext>
            </a:extLst>
          </p:cNvPr>
          <p:cNvSpPr txBox="1"/>
          <p:nvPr/>
        </p:nvSpPr>
        <p:spPr>
          <a:xfrm>
            <a:off x="3105414" y="2074657"/>
            <a:ext cx="3481386" cy="3970318"/>
          </a:xfrm>
          <a:prstGeom prst="rect">
            <a:avLst/>
          </a:prstGeom>
          <a:noFill/>
        </p:spPr>
        <p:txBody>
          <a:bodyPr wrap="square">
            <a:spAutoFit/>
          </a:bodyPr>
          <a:lstStyle/>
          <a:p>
            <a:r>
              <a:rPr lang="en-US" altLang="ja-JP" sz="1200" dirty="0">
                <a:latin typeface="ＭＳ Ｐ明朝" panose="02020600040205080304" pitchFamily="18" charset="-128"/>
                <a:ea typeface="ＭＳ Ｐ明朝" panose="02020600040205080304" pitchFamily="18" charset="-128"/>
              </a:rPr>
              <a:t>Encyclopedia of the Human Brain, Second Edition builds on the success of the first edition, providing neuroscience researchers with the ideal 'one-stop' resource on all topics related to human brain understanding. Given the length of time since the first edition published, EHB2 is thoroughly revised, with substantial updates on many new and exciting topics, including areas such as human neuroimaging, non-invasive brain stimulation, molecular biology (including genetics and epigenetics), and the clinical diagnoses of brain disorders, along with chapters exploring the introduction of new theoretical and methodological ideas in areas ranging from cognitive neuroscience to evolution of the human brain. In total, there are 440 articles - a vast increase from 224 previously - thus reflecting the huge explosion in neuroscience research during the last 20 years. EHB2 provides a brand new generation of neuroscientists with the perfect tool with which to learn and master the fundamentals of how and why the human brain operates as it does.</a:t>
            </a:r>
            <a:endParaRPr lang="ja-JP" altLang="en-US" sz="1200" dirty="0">
              <a:latin typeface="ＭＳ Ｐ明朝" panose="02020600040205080304" pitchFamily="18" charset="-128"/>
              <a:ea typeface="ＭＳ Ｐ明朝" panose="02020600040205080304" pitchFamily="18" charset="-128"/>
            </a:endParaRPr>
          </a:p>
        </p:txBody>
      </p:sp>
      <p:pic>
        <p:nvPicPr>
          <p:cNvPr id="14" name="図 13">
            <a:extLst>
              <a:ext uri="{FF2B5EF4-FFF2-40B4-BE49-F238E27FC236}">
                <a16:creationId xmlns:a16="http://schemas.microsoft.com/office/drawing/2014/main" id="{104F43D6-029D-259E-900D-4A3452EAC8D7}"/>
              </a:ext>
            </a:extLst>
          </p:cNvPr>
          <p:cNvPicPr>
            <a:picLocks noChangeAspect="1"/>
          </p:cNvPicPr>
          <p:nvPr/>
        </p:nvPicPr>
        <p:blipFill>
          <a:blip r:embed="rId4"/>
          <a:stretch>
            <a:fillRect/>
          </a:stretch>
        </p:blipFill>
        <p:spPr>
          <a:xfrm>
            <a:off x="5940072" y="1010338"/>
            <a:ext cx="671513" cy="671513"/>
          </a:xfrm>
          <a:prstGeom prst="rect">
            <a:avLst/>
          </a:prstGeom>
        </p:spPr>
      </p:pic>
      <p:sp>
        <p:nvSpPr>
          <p:cNvPr id="17" name="テキスト ボックス 16">
            <a:extLst>
              <a:ext uri="{FF2B5EF4-FFF2-40B4-BE49-F238E27FC236}">
                <a16:creationId xmlns:a16="http://schemas.microsoft.com/office/drawing/2014/main" id="{230F9C25-2CC1-D947-2A05-6366232AAFCA}"/>
              </a:ext>
            </a:extLst>
          </p:cNvPr>
          <p:cNvSpPr txBox="1"/>
          <p:nvPr/>
        </p:nvSpPr>
        <p:spPr>
          <a:xfrm>
            <a:off x="1647109" y="1572512"/>
            <a:ext cx="3481386" cy="523220"/>
          </a:xfrm>
          <a:prstGeom prst="rect">
            <a:avLst/>
          </a:prstGeom>
          <a:noFill/>
        </p:spPr>
        <p:txBody>
          <a:bodyPr wrap="square">
            <a:spAutoFit/>
          </a:bodyPr>
          <a:lstStyle/>
          <a:p>
            <a:pPr algn="ctr"/>
            <a:r>
              <a:rPr lang="ja-JP" altLang="en-US" sz="1400" b="1" dirty="0">
                <a:solidFill>
                  <a:srgbClr val="FF0000"/>
                </a:solidFill>
                <a:latin typeface="+mn-ea"/>
              </a:rPr>
              <a:t>「ヒトの脳」に関するワンストップリソース、</a:t>
            </a:r>
            <a:endParaRPr lang="en-US" altLang="ja-JP" sz="1400" b="1" dirty="0">
              <a:solidFill>
                <a:srgbClr val="FF0000"/>
              </a:solidFill>
              <a:latin typeface="+mn-ea"/>
            </a:endParaRPr>
          </a:p>
          <a:p>
            <a:pPr algn="ctr"/>
            <a:r>
              <a:rPr lang="en-US" altLang="ja-JP" sz="1400" b="1" dirty="0">
                <a:solidFill>
                  <a:srgbClr val="FF0000"/>
                </a:solidFill>
                <a:latin typeface="+mn-ea"/>
              </a:rPr>
              <a:t>22</a:t>
            </a:r>
            <a:r>
              <a:rPr lang="ja-JP" altLang="en-US" sz="1400" b="1" dirty="0">
                <a:solidFill>
                  <a:srgbClr val="FF0000"/>
                </a:solidFill>
                <a:latin typeface="+mn-ea"/>
              </a:rPr>
              <a:t>年ぶりの新版！</a:t>
            </a:r>
          </a:p>
        </p:txBody>
      </p:sp>
      <p:pic>
        <p:nvPicPr>
          <p:cNvPr id="18" name="図 17">
            <a:extLst>
              <a:ext uri="{FF2B5EF4-FFF2-40B4-BE49-F238E27FC236}">
                <a16:creationId xmlns:a16="http://schemas.microsoft.com/office/drawing/2014/main" id="{6A1A1DE2-2E4E-91A0-59D6-4A452F6ACC94}"/>
              </a:ext>
            </a:extLst>
          </p:cNvPr>
          <p:cNvPicPr>
            <a:picLocks noChangeAspect="1"/>
          </p:cNvPicPr>
          <p:nvPr/>
        </p:nvPicPr>
        <p:blipFill>
          <a:blip r:embed="rId5"/>
          <a:stretch>
            <a:fillRect/>
          </a:stretch>
        </p:blipFill>
        <p:spPr>
          <a:xfrm>
            <a:off x="573132" y="2828065"/>
            <a:ext cx="1387247" cy="178800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3567454695"/>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7960639A4BC2D42B1B19A745E4335BA" ma:contentTypeVersion="13" ma:contentTypeDescription="新しいドキュメントを作成します。" ma:contentTypeScope="" ma:versionID="0159661c63ce9615cbcd6b16f7d25e31">
  <xsd:schema xmlns:xsd="http://www.w3.org/2001/XMLSchema" xmlns:xs="http://www.w3.org/2001/XMLSchema" xmlns:p="http://schemas.microsoft.com/office/2006/metadata/properties" xmlns:ns3="5a0e99c9-1fce-4171-961b-a0d116a432d6" xmlns:ns4="e577983b-3559-4226-a562-3737c7d932ac" targetNamespace="http://schemas.microsoft.com/office/2006/metadata/properties" ma:root="true" ma:fieldsID="3456bd1f46fafc0cbfaf66266a673928" ns3:_="" ns4:_="">
    <xsd:import namespace="5a0e99c9-1fce-4171-961b-a0d116a432d6"/>
    <xsd:import namespace="e577983b-3559-4226-a562-3737c7d932a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4:SharedWithUsers" minOccurs="0"/>
                <xsd:element ref="ns4:SharedWithDetails" minOccurs="0"/>
                <xsd:element ref="ns4:SharingHintHash"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0e99c9-1fce-4171-961b-a0d116a432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577983b-3559-4226-a562-3737c7d932ac"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SharingHintHash" ma:index="18"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5a0e99c9-1fce-4171-961b-a0d116a432d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D29051B-DA4C-43D3-A833-D512A858CB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0e99c9-1fce-4171-961b-a0d116a432d6"/>
    <ds:schemaRef ds:uri="e577983b-3559-4226-a562-3737c7d932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5ACAC75-E388-45EB-AB4E-08D9490A6524}">
  <ds:schemaRefs>
    <ds:schemaRef ds:uri="5a0e99c9-1fce-4171-961b-a0d116a432d6"/>
    <ds:schemaRef ds:uri="e577983b-3559-4226-a562-3737c7d932ac"/>
    <ds:schemaRef ds:uri="http://schemas.openxmlformats.org/package/2006/metadata/core-properties"/>
    <ds:schemaRef ds:uri="http://purl.org/dc/elements/1.1/"/>
    <ds:schemaRef ds:uri="http://schemas.microsoft.com/office/2006/documentManagement/types"/>
    <ds:schemaRef ds:uri="http://schemas.microsoft.com/office/infopath/2007/PartnerControls"/>
    <ds:schemaRef ds:uri="http://schemas.microsoft.com/office/2006/metadata/properties"/>
    <ds:schemaRef ds:uri="http://purl.org/dc/dcmitype/"/>
    <ds:schemaRef ds:uri="http://purl.org/dc/terms/"/>
    <ds:schemaRef ds:uri="http://www.w3.org/XML/1998/namespace"/>
  </ds:schemaRefs>
</ds:datastoreItem>
</file>

<file path=customXml/itemProps3.xml><?xml version="1.0" encoding="utf-8"?>
<ds:datastoreItem xmlns:ds="http://schemas.openxmlformats.org/officeDocument/2006/customXml" ds:itemID="{2C93B639-DD47-459C-B7EE-C13EBC6C92B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3244</TotalTime>
  <Words>372</Words>
  <Application>Microsoft Office PowerPoint</Application>
  <PresentationFormat>A4 210 x 297 mm</PresentationFormat>
  <Paragraphs>25</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ＭＳ Ｐ明朝</vt:lpstr>
      <vt:lpstr>Arial</vt:lpstr>
      <vt:lpstr>Calibri</vt:lpstr>
      <vt:lpstr>ホワイト</vt:lpstr>
      <vt:lpstr>PowerPoint プレゼンテーション</vt:lpstr>
    </vt:vector>
  </TitlesOfParts>
  <Company>大学生協東京事業連合</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福岡 和宏</dc:creator>
  <cp:lastModifiedBy>坂本 晋一</cp:lastModifiedBy>
  <cp:revision>376</cp:revision>
  <cp:lastPrinted>2017-12-20T10:20:52Z</cp:lastPrinted>
  <dcterms:created xsi:type="dcterms:W3CDTF">2014-05-01T03:32:24Z</dcterms:created>
  <dcterms:modified xsi:type="dcterms:W3CDTF">2024-07-09T07:35:52Z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0x01010027960639A4BC2D42B1B19A745E4335BA</vt:lpwstr>
  </property>
</Properties>
</file>